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2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3" r:id="rId6"/>
    <p:sldId id="265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2" autoAdjust="0"/>
    <p:restoredTop sz="94660"/>
  </p:normalViewPr>
  <p:slideViewPr>
    <p:cSldViewPr>
      <p:cViewPr>
        <p:scale>
          <a:sx n="66" d="100"/>
          <a:sy n="66" d="100"/>
        </p:scale>
        <p:origin x="-2412" y="-9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layout/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6332195378889746E-2"/>
          <c:y val="0.20326387434784163"/>
          <c:w val="0.93635178582948031"/>
          <c:h val="0.769318588893809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показатель по вопросам анкеты в разрезе секторов университета Мирас</c:v>
                </c:pt>
              </c:strCache>
            </c:strRef>
          </c:tx>
          <c:spPr>
            <a:gradFill rotWithShape="1">
              <a:gsLst>
                <a:gs pos="0">
                  <a:schemeClr val="accent4"/>
                </a:gs>
                <a:gs pos="100000">
                  <a:schemeClr val="accent4">
                    <a:shade val="76000"/>
                    <a:lumMod val="9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38100" dir="4800000" sx="96000" sy="96000" rotWithShape="0">
                <a:srgbClr val="000000">
                  <a:alpha val="4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3240000"/>
              </a:lightRig>
            </a:scene3d>
            <a:sp3d>
              <a:bevelT w="28575" h="28575"/>
            </a:sp3d>
          </c:spPr>
          <c:invertIfNegative val="0"/>
          <c:dPt>
            <c:idx val="0"/>
            <c:invertIfNegative val="0"/>
            <c:bubble3D val="0"/>
          </c:dPt>
          <c:cat>
            <c:strRef>
              <c:f>Лист1!$A$2:$A$9</c:f>
              <c:strCache>
                <c:ptCount val="8"/>
                <c:pt idx="0">
                  <c:v>БиУ</c:v>
                </c:pt>
                <c:pt idx="1">
                  <c:v>КЛ</c:v>
                </c:pt>
                <c:pt idx="2">
                  <c:v>ИН яз</c:v>
                </c:pt>
                <c:pt idx="3">
                  <c:v>ПП, ДФ, ПМНО и УИ</c:v>
                </c:pt>
                <c:pt idx="4">
                  <c:v>ХТиД,ФС,ХБ</c:v>
                </c:pt>
                <c:pt idx="5">
                  <c:v>ІТиТ</c:v>
                </c:pt>
                <c:pt idx="6">
                  <c:v>ТиГУ</c:v>
                </c:pt>
                <c:pt idx="7">
                  <c:v>Права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3.19</c:v>
                </c:pt>
                <c:pt idx="1">
                  <c:v>2.9</c:v>
                </c:pt>
                <c:pt idx="2">
                  <c:v>3.2</c:v>
                </c:pt>
                <c:pt idx="3">
                  <c:v>2.95</c:v>
                </c:pt>
                <c:pt idx="4">
                  <c:v>3.06</c:v>
                </c:pt>
                <c:pt idx="5">
                  <c:v>2.9</c:v>
                </c:pt>
                <c:pt idx="6">
                  <c:v>3.73</c:v>
                </c:pt>
                <c:pt idx="7">
                  <c:v>3.39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53"/>
        <c:axId val="123193984"/>
        <c:axId val="124240256"/>
      </c:barChart>
      <c:catAx>
        <c:axId val="123193984"/>
        <c:scaling>
          <c:orientation val="minMax"/>
        </c:scaling>
        <c:delete val="0"/>
        <c:axPos val="t"/>
        <c:majorTickMark val="none"/>
        <c:minorTickMark val="none"/>
        <c:tickLblPos val="nextTo"/>
        <c:txPr>
          <a:bodyPr anchor="t" anchorCtr="0"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4240256"/>
        <c:crosses val="max"/>
        <c:auto val="1"/>
        <c:lblAlgn val="ctr"/>
        <c:lblOffset val="100"/>
        <c:noMultiLvlLbl val="0"/>
      </c:catAx>
      <c:valAx>
        <c:axId val="124240256"/>
        <c:scaling>
          <c:orientation val="minMax"/>
          <c:max val="5"/>
          <c:min val="2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23193984"/>
        <c:crosses val="autoZero"/>
        <c:crossBetween val="between"/>
        <c:majorUnit val="0.60000000000000009"/>
        <c:minorUnit val="0.5"/>
      </c:valAx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0.31817</cdr:x>
      <cdr:y>0.63378</cdr:y>
    </cdr:from>
    <cdr:to>
      <cdr:x>0.34414</cdr:x>
      <cdr:y>0.67167</cdr:y>
    </cdr:to>
    <cdr:sp macro="" textlink="">
      <cdr:nvSpPr>
        <cdr:cNvPr id="2" name="object 19"/>
        <cdr:cNvSpPr txBox="1"/>
      </cdr:nvSpPr>
      <cdr:spPr>
        <a:xfrm xmlns:a="http://schemas.openxmlformats.org/drawingml/2006/main">
          <a:off x="3733608" y="4343401"/>
          <a:ext cx="304800" cy="259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3335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2700">
            <a:lnSpc>
              <a:spcPct val="100000"/>
            </a:lnSpc>
            <a:spcBef>
              <a:spcPts val="105"/>
            </a:spcBef>
          </a:pPr>
          <a:r>
            <a:rPr lang="kk-KZ" sz="1600" b="1" dirty="0" smtClean="0">
              <a:latin typeface="Times New Roman"/>
              <a:cs typeface="Times New Roman"/>
            </a:rPr>
            <a:t>3</a:t>
          </a:r>
          <a:r>
            <a:rPr sz="1600" b="1" spc="5" dirty="0" smtClean="0">
              <a:latin typeface="Times New Roman"/>
              <a:cs typeface="Times New Roman"/>
            </a:rPr>
            <a:t>,</a:t>
          </a:r>
          <a:r>
            <a:rPr sz="1600" b="1" dirty="0" smtClean="0">
              <a:latin typeface="Times New Roman"/>
              <a:cs typeface="Times New Roman"/>
            </a:rPr>
            <a:t>2</a:t>
          </a:r>
          <a:endParaRPr sz="1600" dirty="0"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0.07791</cdr:x>
      <cdr:y>0.63895</cdr:y>
    </cdr:from>
    <cdr:to>
      <cdr:x>0.11037</cdr:x>
      <cdr:y>0.67905</cdr:y>
    </cdr:to>
    <cdr:sp macro="" textlink="">
      <cdr:nvSpPr>
        <cdr:cNvPr id="6" name="object 18"/>
        <cdr:cNvSpPr txBox="1"/>
      </cdr:nvSpPr>
      <cdr:spPr>
        <a:xfrm xmlns:a="http://schemas.openxmlformats.org/drawingml/2006/main">
          <a:off x="914207" y="4138511"/>
          <a:ext cx="381000" cy="259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0" tIns="13335" rIns="0" bIns="0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12700">
            <a:lnSpc>
              <a:spcPct val="100000"/>
            </a:lnSpc>
            <a:spcBef>
              <a:spcPts val="105"/>
            </a:spcBef>
            <a:tabLst>
              <a:tab pos="1198245" algn="l"/>
            </a:tabLst>
          </a:pPr>
          <a:r>
            <a:rPr lang="kk-KZ" sz="1600" b="1" dirty="0" smtClean="0">
              <a:latin typeface="Times New Roman"/>
              <a:cs typeface="Times New Roman"/>
            </a:rPr>
            <a:t>3,19</a:t>
          </a:r>
          <a:r>
            <a:rPr sz="1600" b="1" dirty="0">
              <a:latin typeface="Times New Roman"/>
              <a:cs typeface="Times New Roman"/>
            </a:rPr>
            <a:t>	</a:t>
          </a:r>
        </a:p>
      </cdr:txBody>
    </cdr:sp>
  </cdr:relSizeAnchor>
  <cdr:relSizeAnchor xmlns:cdr="http://schemas.openxmlformats.org/drawingml/2006/chartDrawing">
    <cdr:from>
      <cdr:x>0.20128</cdr:x>
      <cdr:y>0.70954</cdr:y>
    </cdr:from>
    <cdr:to>
      <cdr:x>0.24388</cdr:x>
      <cdr:y>0.75608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362007" y="4862645"/>
          <a:ext cx="499915" cy="31895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0.42856</cdr:x>
      <cdr:y>0.68937</cdr:y>
    </cdr:from>
    <cdr:to>
      <cdr:x>0.47999</cdr:x>
      <cdr:y>0.75164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5029007" y="4724401"/>
          <a:ext cx="603556" cy="42675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0.54544</cdr:x>
      <cdr:y>0.66713</cdr:y>
    </cdr:from>
    <cdr:to>
      <cdr:x>0.59687</cdr:x>
      <cdr:y>0.7294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6400607" y="4572001"/>
          <a:ext cx="603556" cy="42675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0.66232</cdr:x>
      <cdr:y>0.70049</cdr:y>
    </cdr:from>
    <cdr:to>
      <cdr:x>0.71583</cdr:x>
      <cdr:y>0.77788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7772207" y="4800601"/>
          <a:ext cx="627942" cy="53039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0.7792</cdr:x>
      <cdr:y>0.48923</cdr:y>
    </cdr:from>
    <cdr:to>
      <cdr:x>0.83064</cdr:x>
      <cdr:y>0.5515</cdr:y>
    </cdr:to>
    <cdr:pic>
      <cdr:nvPicPr>
        <cdr:cNvPr id="1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5"/>
        <a:stretch xmlns:a="http://schemas.openxmlformats.org/drawingml/2006/main">
          <a:fillRect/>
        </a:stretch>
      </cdr:blipFill>
      <cdr:spPr>
        <a:xfrm xmlns:a="http://schemas.openxmlformats.org/drawingml/2006/main">
          <a:off x="9143807" y="3352801"/>
          <a:ext cx="603556" cy="42675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0.90907</cdr:x>
      <cdr:y>0.57818</cdr:y>
    </cdr:from>
    <cdr:to>
      <cdr:x>0.94804</cdr:x>
      <cdr:y>0.63378</cdr:y>
    </cdr:to>
    <cdr:pic>
      <cdr:nvPicPr>
        <cdr:cNvPr id="1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6"/>
        <a:stretch xmlns:a="http://schemas.openxmlformats.org/drawingml/2006/main">
          <a:fillRect/>
        </a:stretch>
      </cdr:blipFill>
      <cdr:spPr>
        <a:xfrm xmlns:a="http://schemas.openxmlformats.org/drawingml/2006/main">
          <a:off x="10667807" y="3962402"/>
          <a:ext cx="457200" cy="38100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D111E-2595-49F9-9E2E-8AF0D1648B38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F1848-9368-4C16-B66E-3CEB15142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64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2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D8BD707-D9CF-40AE-B4C6-C98DA3205C0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ndia.ru/text/category/uchebnie_programmi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ndia.ru/text/category/nauchnie_raboti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9400" y="1752600"/>
            <a:ext cx="7319010" cy="20435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81280" algn="ctr">
              <a:lnSpc>
                <a:spcPct val="100000"/>
              </a:lnSpc>
              <a:spcBef>
                <a:spcPts val="95"/>
              </a:spcBef>
            </a:pPr>
            <a:r>
              <a:rPr spc="-40" dirty="0">
                <a:solidFill>
                  <a:srgbClr val="001F5F"/>
                </a:solidFill>
              </a:rPr>
              <a:t>Результаты</a:t>
            </a:r>
            <a:r>
              <a:rPr spc="10" dirty="0">
                <a:solidFill>
                  <a:srgbClr val="001F5F"/>
                </a:solidFill>
              </a:rPr>
              <a:t> </a:t>
            </a:r>
            <a:r>
              <a:rPr spc="-20" dirty="0">
                <a:solidFill>
                  <a:srgbClr val="001F5F"/>
                </a:solidFill>
              </a:rPr>
              <a:t>анкетирования</a:t>
            </a:r>
          </a:p>
          <a:p>
            <a:pPr algn="ctr">
              <a:lnSpc>
                <a:spcPct val="100000"/>
              </a:lnSpc>
            </a:pPr>
            <a:r>
              <a:rPr spc="-15" dirty="0">
                <a:solidFill>
                  <a:srgbClr val="001F5F"/>
                </a:solidFill>
              </a:rPr>
              <a:t>«Преподаватель </a:t>
            </a:r>
            <a:r>
              <a:rPr spc="-25" dirty="0" err="1">
                <a:solidFill>
                  <a:srgbClr val="001F5F"/>
                </a:solidFill>
              </a:rPr>
              <a:t>глазами</a:t>
            </a:r>
            <a:r>
              <a:rPr spc="20" dirty="0">
                <a:solidFill>
                  <a:srgbClr val="001F5F"/>
                </a:solidFill>
              </a:rPr>
              <a:t> </a:t>
            </a:r>
            <a:r>
              <a:rPr lang="kk-KZ" spc="-20" dirty="0" smtClean="0">
                <a:solidFill>
                  <a:srgbClr val="001F5F"/>
                </a:solidFill>
              </a:rPr>
              <a:t>студента</a:t>
            </a:r>
            <a:r>
              <a:rPr spc="-20" dirty="0" smtClean="0">
                <a:solidFill>
                  <a:srgbClr val="001F5F"/>
                </a:solidFill>
              </a:rPr>
              <a:t> </a:t>
            </a:r>
            <a:r>
              <a:rPr spc="-5" dirty="0">
                <a:solidFill>
                  <a:srgbClr val="001F5F"/>
                </a:solidFill>
              </a:rPr>
              <a:t>-</a:t>
            </a:r>
            <a:r>
              <a:rPr spc="-10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2021»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26428" y="5168265"/>
            <a:ext cx="5196840" cy="674544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 indent="3843654" algn="r">
              <a:lnSpc>
                <a:spcPts val="2300"/>
              </a:lnSpc>
              <a:spcBef>
                <a:spcPts val="660"/>
              </a:spcBef>
            </a:pPr>
            <a:r>
              <a:rPr lang="kk-KZ" sz="2400" b="1" i="1" dirty="0" smtClean="0">
                <a:solidFill>
                  <a:srgbClr val="1F487C"/>
                </a:solidFill>
                <a:latin typeface="Times New Roman"/>
                <a:cs typeface="Times New Roman"/>
              </a:rPr>
              <a:t>Учебно- методического управление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99" y="152400"/>
            <a:ext cx="38841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Университет </a:t>
            </a:r>
          </a:p>
          <a:p>
            <a:pPr algn="ctr"/>
            <a:r>
              <a:rPr lang="kk-KZ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«Мирас»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" y="-76200"/>
            <a:ext cx="12192000" cy="685797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61365" y="144395"/>
            <a:ext cx="9657715" cy="216405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Респонденты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 –</a:t>
            </a:r>
            <a:r>
              <a:rPr sz="24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обучающиеся</a:t>
            </a:r>
            <a:r>
              <a:rPr sz="2400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 err="1">
                <a:solidFill>
                  <a:srgbClr val="001F5F"/>
                </a:solidFill>
                <a:latin typeface="Times New Roman"/>
                <a:cs typeface="Times New Roman"/>
              </a:rPr>
              <a:t>бакалавриата</a:t>
            </a:r>
            <a:r>
              <a:rPr sz="2400" b="1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endParaRPr lang="kk-KZ" sz="2400" b="1" spc="30" dirty="0" smtClean="0">
              <a:solidFill>
                <a:srgbClr val="001F5F"/>
              </a:solidFill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5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Анкетирование</a:t>
            </a:r>
            <a:r>
              <a:rPr sz="2400" b="1" spc="2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30" dirty="0" err="1">
                <a:solidFill>
                  <a:srgbClr val="001F5F"/>
                </a:solidFill>
                <a:latin typeface="Times New Roman"/>
                <a:cs typeface="Times New Roman"/>
              </a:rPr>
              <a:t>проходило</a:t>
            </a:r>
            <a:r>
              <a:rPr sz="2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u="heavy" spc="-3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с</a:t>
            </a:r>
            <a:r>
              <a:rPr sz="2400" b="1" i="1" u="heavy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kk-KZ" sz="2400" b="1" i="1" u="heavy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15</a:t>
            </a:r>
            <a:r>
              <a:rPr sz="2400" b="1" i="1" u="heavy" spc="-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kk-KZ" sz="2400" b="1" i="1" u="heavy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ноябр</a:t>
            </a:r>
            <a:r>
              <a:rPr sz="2400" b="1" i="1" u="heavy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я</a:t>
            </a:r>
            <a:r>
              <a:rPr sz="2400" b="1" i="1" u="heavy" spc="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по</a:t>
            </a:r>
            <a:r>
              <a:rPr sz="2400" b="1" i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lang="kk-KZ" sz="2400" b="1" i="1" u="heavy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2400" b="1" i="1" u="heavy" spc="5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kk-KZ" sz="2400" b="1" i="1" u="heavy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ноябр</a:t>
            </a:r>
            <a:r>
              <a:rPr sz="2400" b="1" i="1" u="heavy" spc="-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я</a:t>
            </a:r>
            <a:r>
              <a:rPr sz="2400" b="1" i="1" u="heavy" spc="1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2021 </a:t>
            </a:r>
            <a:r>
              <a:rPr sz="2400" b="1" i="1" u="heavy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г.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Цель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анкетирования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–оценка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обучающимися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профессиональных</a:t>
            </a:r>
            <a:r>
              <a:rPr sz="2400" b="1" spc="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личностных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качеств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ППС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5" dirty="0" err="1">
                <a:latin typeface="Times New Roman"/>
                <a:cs typeface="Times New Roman"/>
              </a:rPr>
              <a:t>по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240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балльной</a:t>
            </a:r>
            <a:r>
              <a:rPr sz="2400" b="1" spc="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шкале</a:t>
            </a:r>
            <a:r>
              <a:rPr lang="kk-KZ" sz="24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5" dirty="0">
                <a:latin typeface="Times New Roman"/>
                <a:cs typeface="Times New Roman"/>
              </a:rPr>
              <a:t>Количество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10" dirty="0" err="1">
                <a:latin typeface="Times New Roman"/>
                <a:cs typeface="Times New Roman"/>
              </a:rPr>
              <a:t>участников</a:t>
            </a:r>
            <a:r>
              <a:rPr sz="2400" b="1" spc="-10" dirty="0" smtClean="0">
                <a:latin typeface="Times New Roman"/>
                <a:cs typeface="Times New Roman"/>
              </a:rPr>
              <a:t>:</a:t>
            </a:r>
            <a:r>
              <a:rPr lang="kk-KZ" sz="2400" b="1" spc="-10" dirty="0" smtClean="0">
                <a:latin typeface="Times New Roman"/>
                <a:cs typeface="Times New Roman"/>
              </a:rPr>
              <a:t> 100 (</a:t>
            </a:r>
            <a:r>
              <a:rPr lang="kk-KZ" sz="2400" b="1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кол-во ППС </a:t>
            </a:r>
            <a:r>
              <a:rPr lang="kk-KZ" sz="2400" b="1" spc="-1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01171" y="6427115"/>
            <a:ext cx="1028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635772"/>
              </p:ext>
            </p:extLst>
          </p:nvPr>
        </p:nvGraphicFramePr>
        <p:xfrm>
          <a:off x="1049096" y="2846577"/>
          <a:ext cx="10228504" cy="1812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0315"/>
                <a:gridCol w="4418189"/>
              </a:tblGrid>
              <a:tr h="504063">
                <a:tc>
                  <a:txBody>
                    <a:bodyPr/>
                    <a:lstStyle/>
                    <a:p>
                      <a:pPr marL="12604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Респонденты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2021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C"/>
                    </a:solidFill>
                  </a:tcPr>
                </a:tc>
              </a:tr>
              <a:tr h="65443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Бакалавры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1-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400" b="1" spc="-1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курсы)</a:t>
                      </a:r>
                      <a:endParaRPr sz="2400" dirty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</a:tr>
              <a:tr h="65443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Всего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8" name="object 4"/>
          <p:cNvSpPr txBox="1"/>
          <p:nvPr/>
        </p:nvSpPr>
        <p:spPr>
          <a:xfrm>
            <a:off x="2286000" y="4876800"/>
            <a:ext cx="55626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Times New Roman"/>
                <a:cs typeface="Times New Roman"/>
              </a:rPr>
              <a:t>Преподаватель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глазами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обучающихся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1" y="32790"/>
            <a:ext cx="12144629" cy="682520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90743" y="266132"/>
            <a:ext cx="5257800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18860" algn="l"/>
              </a:tabLst>
            </a:pPr>
            <a:r>
              <a:rPr sz="3200" spc="-5" dirty="0" err="1" smtClean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Данные</a:t>
            </a:r>
            <a:r>
              <a:rPr sz="3200" spc="15" dirty="0" smtClean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sz="3200" spc="-5" dirty="0" err="1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sz="3200" spc="-20" dirty="0" err="1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3200" spc="-10" dirty="0" err="1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леннос</a:t>
            </a:r>
            <a:r>
              <a:rPr sz="3200" spc="-20" dirty="0" err="1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sz="3200" spc="-5" dirty="0" err="1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sz="3200" spc="25" dirty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 err="1" smtClean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оцениваемыхП</a:t>
            </a:r>
            <a:r>
              <a:rPr sz="3200" spc="-15" dirty="0" err="1" smtClean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sz="3200" spc="-5" dirty="0" err="1" smtClean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sz="3200" spc="-5" dirty="0">
              <a:solidFill>
                <a:srgbClr val="1F487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0189" y="6279592"/>
            <a:ext cx="28987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Преподаватель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глазами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обучающихся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01171" y="6427115"/>
            <a:ext cx="1028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600685"/>
              </p:ext>
            </p:extLst>
          </p:nvPr>
        </p:nvGraphicFramePr>
        <p:xfrm>
          <a:off x="761062" y="1402714"/>
          <a:ext cx="10287938" cy="1609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98154"/>
                <a:gridCol w="4689784"/>
              </a:tblGrid>
              <a:tr h="518160">
                <a:tc rowSpan="2">
                  <a:txBody>
                    <a:bodyPr/>
                    <a:lstStyle/>
                    <a:p>
                      <a:pPr marL="91440" marR="12325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Получены</a:t>
                      </a:r>
                      <a:r>
                        <a:rPr sz="24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данные</a:t>
                      </a:r>
                      <a:r>
                        <a:rPr sz="24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2400" b="1" spc="-5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отношении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2021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302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C"/>
                    </a:solidFill>
                  </a:tcPr>
                </a:tc>
              </a:tr>
              <a:tr h="6339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651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kk-KZ" sz="2400" b="1" spc="-5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2400" b="1" spc="-3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преподавателей</a:t>
                      </a:r>
                      <a:endParaRPr sz="24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Из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них</a:t>
                      </a:r>
                      <a:r>
                        <a:rPr sz="2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меньше</a:t>
                      </a:r>
                      <a:r>
                        <a:rPr sz="2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анкет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270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2400" b="1" spc="-2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kk-KZ" sz="24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22</a:t>
                      </a:r>
                      <a:r>
                        <a:rPr sz="2400" b="1" spc="-25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преподавателей</a:t>
                      </a:r>
                      <a:endParaRPr sz="24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16347" y="3284956"/>
            <a:ext cx="3219704" cy="2732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"/>
            <a:ext cx="12144629" cy="68579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4336" y="89265"/>
            <a:ext cx="85394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1F487C"/>
                </a:solidFill>
              </a:rPr>
              <a:t>Вопросы</a:t>
            </a:r>
            <a:r>
              <a:rPr sz="2000" spc="-15" dirty="0">
                <a:solidFill>
                  <a:srgbClr val="1F487C"/>
                </a:solidFill>
              </a:rPr>
              <a:t> </a:t>
            </a:r>
            <a:r>
              <a:rPr sz="2000" spc="-10" dirty="0">
                <a:solidFill>
                  <a:srgbClr val="1F487C"/>
                </a:solidFill>
              </a:rPr>
              <a:t>анкеты</a:t>
            </a:r>
            <a:r>
              <a:rPr sz="2000" spc="15" dirty="0">
                <a:solidFill>
                  <a:srgbClr val="1F487C"/>
                </a:solidFill>
              </a:rPr>
              <a:t> </a:t>
            </a:r>
            <a:r>
              <a:rPr sz="2000" spc="-10" dirty="0">
                <a:solidFill>
                  <a:srgbClr val="1F487C"/>
                </a:solidFill>
              </a:rPr>
              <a:t>«Преподаватель</a:t>
            </a:r>
            <a:r>
              <a:rPr sz="2000" spc="-5" dirty="0">
                <a:solidFill>
                  <a:srgbClr val="1F487C"/>
                </a:solidFill>
              </a:rPr>
              <a:t> </a:t>
            </a:r>
            <a:r>
              <a:rPr sz="2000" spc="-15" dirty="0" err="1">
                <a:solidFill>
                  <a:srgbClr val="1F487C"/>
                </a:solidFill>
              </a:rPr>
              <a:t>глазами</a:t>
            </a:r>
            <a:r>
              <a:rPr sz="2000" spc="-40" dirty="0">
                <a:solidFill>
                  <a:srgbClr val="1F487C"/>
                </a:solidFill>
              </a:rPr>
              <a:t> </a:t>
            </a:r>
            <a:r>
              <a:rPr lang="kk-KZ" sz="2000" spc="-15" dirty="0" smtClean="0">
                <a:solidFill>
                  <a:srgbClr val="1F487C"/>
                </a:solidFill>
              </a:rPr>
              <a:t>студентов</a:t>
            </a:r>
            <a:r>
              <a:rPr sz="2000" spc="-15" dirty="0" smtClean="0">
                <a:solidFill>
                  <a:srgbClr val="1F487C"/>
                </a:solidFill>
              </a:rPr>
              <a:t>»</a:t>
            </a:r>
            <a:r>
              <a:rPr sz="2000" spc="-20" dirty="0" smtClean="0">
                <a:solidFill>
                  <a:srgbClr val="1F487C"/>
                </a:solidFill>
              </a:rPr>
              <a:t> </a:t>
            </a:r>
            <a:r>
              <a:rPr sz="2000" dirty="0">
                <a:solidFill>
                  <a:srgbClr val="1F487C"/>
                </a:solidFill>
              </a:rPr>
              <a:t>с </a:t>
            </a:r>
            <a:r>
              <a:rPr sz="2000" spc="-10" dirty="0">
                <a:solidFill>
                  <a:srgbClr val="1F487C"/>
                </a:solidFill>
              </a:rPr>
              <a:t>обновлениями</a:t>
            </a:r>
            <a:endParaRPr sz="2000" dirty="0"/>
          </a:p>
        </p:txBody>
      </p:sp>
      <p:sp>
        <p:nvSpPr>
          <p:cNvPr id="4" name="object 4"/>
          <p:cNvSpPr txBox="1"/>
          <p:nvPr/>
        </p:nvSpPr>
        <p:spPr>
          <a:xfrm>
            <a:off x="395428" y="767335"/>
            <a:ext cx="11652885" cy="4925707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раскрывает значимость предмета для предстоящей профессиональной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четко формулирует цели и план учебной работы в соответствии с 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 tooltip="Учебные программы"/>
              </a:rPr>
              <a:t>учебной программой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курса</a:t>
            </a:r>
            <a:r>
              <a:rPr sz="2000" b="1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kk-KZ" sz="2000" b="1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имеет свой, индивидуальный стиль ведения занятия, который способствует повышению или закреплению Вашего интереса к науке и будущей профессиональной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стимулирует творчество студентов в самостоятельной учебной и 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4" tooltip="Научные работы"/>
              </a:rPr>
              <a:t>научно-исследовательской 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4" tooltip="Научные работы"/>
              </a:rPr>
              <a:t>работе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использует дифференцированный подход, с учетом индивидуальных способностей и возможностей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ясно, логично, доступно и заинтересованно излагает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Содержание прочитанного курса отражает современные достижения науки и техники в данной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показывает в начале занятия связь между материалом текущего и предыдущих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занятий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Применяемые методы, способы и формы работы преподавателя целесообразны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эффективны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использует в объяснении учебного материала информацию из различных отраслей знания и собственного жизненного и профессионального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опыта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использует при проведении практических и семинарских занятий наглядные пособия и раздаточный материал (тесты, карточки, таблицы, реактивы и т.д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Преподаватель использует при проведении практических и семинарских занятий разнообразные формы (дискуссии, работа по группам, творческие задания, игры и т.д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R="549275" algn="r">
              <a:lnSpc>
                <a:spcPts val="1265"/>
              </a:lnSpc>
              <a:spcBef>
                <a:spcPts val="1170"/>
              </a:spcBef>
            </a:pP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"/>
            <a:ext cx="12144629" cy="68579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4336" y="89265"/>
            <a:ext cx="85394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1F487C"/>
                </a:solidFill>
              </a:rPr>
              <a:t>Вопросы</a:t>
            </a:r>
            <a:r>
              <a:rPr sz="2000" spc="-15" dirty="0">
                <a:solidFill>
                  <a:srgbClr val="1F487C"/>
                </a:solidFill>
              </a:rPr>
              <a:t> </a:t>
            </a:r>
            <a:r>
              <a:rPr sz="2000" spc="-10" dirty="0">
                <a:solidFill>
                  <a:srgbClr val="1F487C"/>
                </a:solidFill>
              </a:rPr>
              <a:t>анкеты</a:t>
            </a:r>
            <a:r>
              <a:rPr sz="2000" spc="15" dirty="0">
                <a:solidFill>
                  <a:srgbClr val="1F487C"/>
                </a:solidFill>
              </a:rPr>
              <a:t> </a:t>
            </a:r>
            <a:r>
              <a:rPr sz="2000" spc="-10" dirty="0">
                <a:solidFill>
                  <a:srgbClr val="1F487C"/>
                </a:solidFill>
              </a:rPr>
              <a:t>«Преподаватель</a:t>
            </a:r>
            <a:r>
              <a:rPr sz="2000" spc="-5" dirty="0">
                <a:solidFill>
                  <a:srgbClr val="1F487C"/>
                </a:solidFill>
              </a:rPr>
              <a:t> </a:t>
            </a:r>
            <a:r>
              <a:rPr sz="2000" spc="-15" dirty="0" err="1">
                <a:solidFill>
                  <a:srgbClr val="1F487C"/>
                </a:solidFill>
              </a:rPr>
              <a:t>глазами</a:t>
            </a:r>
            <a:r>
              <a:rPr sz="2000" spc="-40" dirty="0">
                <a:solidFill>
                  <a:srgbClr val="1F487C"/>
                </a:solidFill>
              </a:rPr>
              <a:t> </a:t>
            </a:r>
            <a:r>
              <a:rPr lang="kk-KZ" sz="2000" spc="-15" dirty="0" smtClean="0">
                <a:solidFill>
                  <a:srgbClr val="1F487C"/>
                </a:solidFill>
              </a:rPr>
              <a:t>студентов</a:t>
            </a:r>
            <a:r>
              <a:rPr sz="2000" spc="-15" dirty="0" smtClean="0">
                <a:solidFill>
                  <a:srgbClr val="1F487C"/>
                </a:solidFill>
              </a:rPr>
              <a:t>»</a:t>
            </a:r>
            <a:r>
              <a:rPr sz="2000" spc="-20" dirty="0" smtClean="0">
                <a:solidFill>
                  <a:srgbClr val="1F487C"/>
                </a:solidFill>
              </a:rPr>
              <a:t> </a:t>
            </a:r>
            <a:r>
              <a:rPr sz="2000" dirty="0">
                <a:solidFill>
                  <a:srgbClr val="1F487C"/>
                </a:solidFill>
              </a:rPr>
              <a:t>с </a:t>
            </a:r>
            <a:r>
              <a:rPr sz="2000" spc="-10" dirty="0">
                <a:solidFill>
                  <a:srgbClr val="1F487C"/>
                </a:solidFill>
              </a:rPr>
              <a:t>обновлениями</a:t>
            </a:r>
            <a:endParaRPr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800" y="764668"/>
            <a:ext cx="11201400" cy="4875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выдвигает четкие и непротиворечивые требования к студентам во время занятий и контролирует их выполнение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Своей профессиональной  деятельностью преподаватель содействует росту образовательных достижений студентов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объективен в оценке учебных достижений (аттестационные и экзаменационные оценки, оценки всех видов работ (контрольные, эссе, рефераты, проекты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и.т.д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55600" marR="5080" indent="-342900">
              <a:lnSpc>
                <a:spcPts val="1730"/>
              </a:lnSpc>
              <a:spcBef>
                <a:spcPts val="310"/>
              </a:spcBef>
              <a:buAutoNum type="arabicPeriod"/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эффективно использует время на своих занятиях</a:t>
            </a:r>
          </a:p>
          <a:p>
            <a:pPr marL="12700" marR="5080">
              <a:lnSpc>
                <a:spcPts val="1730"/>
              </a:lnSpc>
              <a:spcBef>
                <a:spcPts val="310"/>
              </a:spcBef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17. Преподаватель устанавливает необходимый контакт со студентами, использует при этом адекватные способы общения и взаимодействия</a:t>
            </a:r>
          </a:p>
          <a:p>
            <a:pPr marL="12700" marR="5080">
              <a:lnSpc>
                <a:spcPts val="1730"/>
              </a:lnSpc>
              <a:spcBef>
                <a:spcPts val="310"/>
              </a:spcBef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18.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Преподаватель эффективно использует аудиовизуальные средства (слайды, видеофильмы, компьютерные программы и 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2700" marR="5080">
              <a:lnSpc>
                <a:spcPts val="1730"/>
              </a:lnSpc>
              <a:spcBef>
                <a:spcPts val="310"/>
              </a:spcBef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Преподаватель эффективно использует информационно-коммуникационные технологии (электронная почта,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скайп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чаты в Интернет, сайт университета и т.д.) для обеспечения обратной связи с обучающимися в рамках ДОТ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ts val="1730"/>
              </a:lnSpc>
              <a:spcBef>
                <a:spcPts val="310"/>
              </a:spcBef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Преподаватель обеспечивает наполнение электронного контента в рамках использования автоматизированной информационной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системы</a:t>
            </a:r>
          </a:p>
          <a:p>
            <a:pPr marL="12700" marR="5080">
              <a:lnSpc>
                <a:spcPts val="1730"/>
              </a:lnSpc>
              <a:spcBef>
                <a:spcPts val="310"/>
              </a:spcBef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21.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Преподаватель формирует культуру коммуникации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сетях</a:t>
            </a:r>
          </a:p>
          <a:p>
            <a:pPr marL="12700" marR="5080">
              <a:lnSpc>
                <a:spcPts val="1730"/>
              </a:lnSpc>
              <a:spcBef>
                <a:spcPts val="310"/>
              </a:spcBef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22.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Преподаватель проявляет тактичность в процессе взаимодействия со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студентами</a:t>
            </a:r>
          </a:p>
          <a:p>
            <a:pPr marL="12700" marR="5080">
              <a:lnSpc>
                <a:spcPts val="1730"/>
              </a:lnSpc>
              <a:spcBef>
                <a:spcPts val="310"/>
              </a:spcBef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23.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Преподаватель соблюдает нормы педагогической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этики</a:t>
            </a:r>
          </a:p>
          <a:p>
            <a:pPr marL="12700" marR="5080">
              <a:lnSpc>
                <a:spcPts val="1730"/>
              </a:lnSpc>
              <a:spcBef>
                <a:spcPts val="310"/>
              </a:spcBef>
              <a:tabLst>
                <a:tab pos="354965" algn="l"/>
                <a:tab pos="355600" algn="l"/>
                <a:tab pos="1885314" algn="l"/>
                <a:tab pos="3136900" algn="l"/>
                <a:tab pos="3386454" algn="l"/>
                <a:tab pos="3889375" algn="l"/>
                <a:tab pos="4785995" algn="l"/>
                <a:tab pos="6139180" algn="l"/>
                <a:tab pos="6852920" algn="l"/>
                <a:tab pos="7987030" algn="l"/>
                <a:tab pos="8896985" algn="l"/>
                <a:tab pos="10027920" algn="l"/>
                <a:tab pos="11022965" algn="l"/>
              </a:tabLs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24.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Преподаватель поддерживает на занятиях атмосферу взаимоуважения и взаимопонимания</a:t>
            </a:r>
          </a:p>
        </p:txBody>
      </p:sp>
    </p:spTree>
    <p:extLst>
      <p:ext uri="{BB962C8B-B14F-4D97-AF65-F5344CB8AC3E}">
        <p14:creationId xmlns:p14="http://schemas.microsoft.com/office/powerpoint/2010/main" val="17607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 txBox="1"/>
          <p:nvPr/>
        </p:nvSpPr>
        <p:spPr>
          <a:xfrm>
            <a:off x="11401171" y="6427115"/>
            <a:ext cx="1028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3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821696"/>
              </p:ext>
            </p:extLst>
          </p:nvPr>
        </p:nvGraphicFramePr>
        <p:xfrm>
          <a:off x="228793" y="-228601"/>
          <a:ext cx="11734799" cy="6853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01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1011</TotalTime>
  <Words>166</Words>
  <Application>Microsoft Office PowerPoint</Application>
  <PresentationFormat>Произвольный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Кнопка</vt:lpstr>
      <vt:lpstr>Результаты анкетирования «Преподаватель глазами студента - 2021»</vt:lpstr>
      <vt:lpstr>Презентация PowerPoint</vt:lpstr>
      <vt:lpstr>Данные о численности оцениваемыхППС</vt:lpstr>
      <vt:lpstr>Вопросы анкеты «Преподаватель глазами студентов» с обновлениями</vt:lpstr>
      <vt:lpstr>Вопросы анкеты «Преподаватель глазами студентов» с обновлениями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Жанна Грашина</dc:creator>
  <cp:lastModifiedBy>user</cp:lastModifiedBy>
  <cp:revision>25</cp:revision>
  <dcterms:created xsi:type="dcterms:W3CDTF">2022-05-16T09:55:00Z</dcterms:created>
  <dcterms:modified xsi:type="dcterms:W3CDTF">2022-05-18T11:15:21Z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2022-05-16T00:00:00Z</vt:filetime>
  </property>
</Properties>
</file>