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2"/>
  </p:notesMasterIdLst>
  <p:sldIdLst>
    <p:sldId id="260" r:id="rId3"/>
    <p:sldId id="291" r:id="rId4"/>
    <p:sldId id="334" r:id="rId5"/>
    <p:sldId id="292" r:id="rId6"/>
    <p:sldId id="343" r:id="rId7"/>
    <p:sldId id="335" r:id="rId8"/>
    <p:sldId id="336" r:id="rId9"/>
    <p:sldId id="346" r:id="rId10"/>
    <p:sldId id="338" r:id="rId11"/>
    <p:sldId id="310" r:id="rId12"/>
    <p:sldId id="344" r:id="rId13"/>
    <p:sldId id="330" r:id="rId14"/>
    <p:sldId id="329" r:id="rId15"/>
    <p:sldId id="321" r:id="rId16"/>
    <p:sldId id="331" r:id="rId17"/>
    <p:sldId id="339" r:id="rId18"/>
    <p:sldId id="341" r:id="rId19"/>
    <p:sldId id="303" r:id="rId20"/>
    <p:sldId id="347" r:id="rId21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D0D8E8"/>
    <a:srgbClr val="D5EA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06" autoAdjust="0"/>
    <p:restoredTop sz="89728" autoAdjust="0"/>
  </p:normalViewPr>
  <p:slideViewPr>
    <p:cSldViewPr>
      <p:cViewPr varScale="1">
        <p:scale>
          <a:sx n="66" d="100"/>
          <a:sy n="66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Оценка важности и уровень удовлетворенности работодателей качеством подготовки выпускников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0.84000000000000064</c:v>
                </c:pt>
                <c:pt idx="1">
                  <c:v>0.92</c:v>
                </c:pt>
                <c:pt idx="2">
                  <c:v>0.92</c:v>
                </c:pt>
                <c:pt idx="3">
                  <c:v>0.72000000000000064</c:v>
                </c:pt>
                <c:pt idx="4">
                  <c:v>0.7600000000000019</c:v>
                </c:pt>
                <c:pt idx="5">
                  <c:v>0.8</c:v>
                </c:pt>
                <c:pt idx="6">
                  <c:v>0.88000000000000045</c:v>
                </c:pt>
                <c:pt idx="7">
                  <c:v>0.96000000000000063</c:v>
                </c:pt>
                <c:pt idx="8">
                  <c:v>0.96000000000000063</c:v>
                </c:pt>
                <c:pt idx="9">
                  <c:v>0.84000000000000064</c:v>
                </c:pt>
                <c:pt idx="10">
                  <c:v>0.92</c:v>
                </c:pt>
                <c:pt idx="11">
                  <c:v>0.88000000000000045</c:v>
                </c:pt>
                <c:pt idx="12">
                  <c:v>0.96000000000000063</c:v>
                </c:pt>
                <c:pt idx="13">
                  <c:v>0.96000000000000063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0-49BC-AC74-B3F0D14AD6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Важность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Лист1!$C$2:$C$15</c:f>
              <c:numCache>
                <c:formatCode>0.0%</c:formatCode>
                <c:ptCount val="14"/>
                <c:pt idx="0">
                  <c:v>0.88000000000000045</c:v>
                </c:pt>
                <c:pt idx="1">
                  <c:v>0.96000000000000063</c:v>
                </c:pt>
                <c:pt idx="2">
                  <c:v>1</c:v>
                </c:pt>
                <c:pt idx="3">
                  <c:v>0.8</c:v>
                </c:pt>
                <c:pt idx="4">
                  <c:v>0.56000000000000005</c:v>
                </c:pt>
                <c:pt idx="5">
                  <c:v>0.88000000000000045</c:v>
                </c:pt>
                <c:pt idx="6">
                  <c:v>0.96000000000000063</c:v>
                </c:pt>
                <c:pt idx="7">
                  <c:v>0.96000000000000063</c:v>
                </c:pt>
                <c:pt idx="8">
                  <c:v>0.96000000000000063</c:v>
                </c:pt>
                <c:pt idx="9">
                  <c:v>0.92</c:v>
                </c:pt>
                <c:pt idx="10">
                  <c:v>1</c:v>
                </c:pt>
                <c:pt idx="11">
                  <c:v>0.88000000000000045</c:v>
                </c:pt>
                <c:pt idx="12">
                  <c:v>0.92</c:v>
                </c:pt>
                <c:pt idx="1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0-49BC-AC74-B3F0D14AD6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7152640"/>
        <c:axId val="77154176"/>
      </c:barChart>
      <c:catAx>
        <c:axId val="77152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anchor="ctr" anchorCtr="1"/>
          <a:lstStyle/>
          <a:p>
            <a:pPr>
              <a:defRPr sz="9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154176"/>
        <c:crosses val="autoZero"/>
        <c:auto val="0"/>
        <c:lblAlgn val="l"/>
        <c:lblOffset val="100"/>
        <c:noMultiLvlLbl val="0"/>
      </c:catAx>
      <c:valAx>
        <c:axId val="771541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71526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87770635763714E-2"/>
          <c:y val="1.4465130602760447E-2"/>
          <c:w val="0.93915072631900232"/>
          <c:h val="0.91019700066257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3"/>
                  <c:y val="-2.380952380952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DB-4421-8E08-64E1010E69ED}"/>
                </c:ext>
              </c:extLst>
            </c:dLbl>
            <c:dLbl>
              <c:idx val="1"/>
              <c:layout>
                <c:manualLayout>
                  <c:x val="8.487556272013459E-17"/>
                  <c:y val="-4.365079365079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B-4421-8E08-64E1010E69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5 лет</c:v>
                </c:pt>
                <c:pt idx="1">
                  <c:v>За 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B-4421-8E08-64E1010E6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784576"/>
        <c:axId val="117786112"/>
        <c:axId val="106697600"/>
      </c:bar3DChart>
      <c:catAx>
        <c:axId val="11778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786112"/>
        <c:crosses val="autoZero"/>
        <c:auto val="1"/>
        <c:lblAlgn val="ctr"/>
        <c:lblOffset val="100"/>
        <c:noMultiLvlLbl val="0"/>
      </c:catAx>
      <c:valAx>
        <c:axId val="11778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84576"/>
        <c:crosses val="autoZero"/>
        <c:crossBetween val="between"/>
      </c:valAx>
      <c:serAx>
        <c:axId val="106697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17786112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87770635763714E-2"/>
          <c:y val="1.4660605340635593E-2"/>
          <c:w val="0.93915072631900232"/>
          <c:h val="0.919319757900065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E68-4ADD-B749-1F4FBE1A1A02}"/>
              </c:ext>
            </c:extLst>
          </c:dPt>
          <c:dLbls>
            <c:dLbl>
              <c:idx val="0"/>
              <c:layout>
                <c:manualLayout>
                  <c:x val="2.3148148148148147E-3"/>
                  <c:y val="-2.380952380952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68-4ADD-B749-1F4FBE1A1A02}"/>
                </c:ext>
              </c:extLst>
            </c:dLbl>
            <c:dLbl>
              <c:idx val="1"/>
              <c:layout>
                <c:manualLayout>
                  <c:x val="-4.4076826487002892E-3"/>
                  <c:y val="-5.8065092164591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68-4ADD-B749-1F4FBE1A1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68-4ADD-B749-1F4FBE1A1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346752"/>
        <c:axId val="124348288"/>
        <c:axId val="106699392"/>
      </c:bar3DChart>
      <c:catAx>
        <c:axId val="12434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4348288"/>
        <c:crosses val="autoZero"/>
        <c:auto val="1"/>
        <c:lblAlgn val="ctr"/>
        <c:lblOffset val="100"/>
        <c:noMultiLvlLbl val="0"/>
      </c:catAx>
      <c:valAx>
        <c:axId val="12434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346752"/>
        <c:crosses val="autoZero"/>
        <c:crossBetween val="between"/>
      </c:valAx>
      <c:serAx>
        <c:axId val="1066993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4348288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Отличное</c:v>
                </c:pt>
                <c:pt idx="1">
                  <c:v>Хорошее</c:v>
                </c:pt>
                <c:pt idx="2">
                  <c:v>Удовлетворительное</c:v>
                </c:pt>
                <c:pt idx="3">
                  <c:v>Неудовлетворительное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A-4DDD-BC27-F8174B073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Частично да</c:v>
                </c:pt>
                <c:pt idx="2">
                  <c:v>Частично нет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F-400B-8F11-822380F26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Очень хорошее</c:v>
                </c:pt>
                <c:pt idx="1">
                  <c:v>Хорошее </c:v>
                </c:pt>
                <c:pt idx="2">
                  <c:v>Выше среднего</c:v>
                </c:pt>
                <c:pt idx="3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C-485D-9B22-C70C6D6D0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1D8D-4115-9A5B-06E54F8FF1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D8D-4115-9A5B-06E54F8FF1A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1D8D-4115-9A5B-06E54F8FF1A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1D8D-4115-9A5B-06E54F8FF1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1D8D-4115-9A5B-06E54F8FF1A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Профессиональная практика 
студентов</c:v>
                </c:pt>
                <c:pt idx="1">
                  <c:v>Участие специалистов в образовательном процессе</c:v>
                </c:pt>
                <c:pt idx="2">
                  <c:v>Целевая подготовка 
специалистов</c:v>
                </c:pt>
                <c:pt idx="3">
                  <c:v>Трудоустройство выпускников</c:v>
                </c:pt>
                <c:pt idx="4">
                  <c:v>Разработка и экспертиза ОП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0.9375</c:v>
                </c:pt>
                <c:pt idx="1">
                  <c:v>0.46900000000000008</c:v>
                </c:pt>
                <c:pt idx="2">
                  <c:v>0.25</c:v>
                </c:pt>
                <c:pt idx="3">
                  <c:v>0.55300000000000005</c:v>
                </c:pt>
                <c:pt idx="4">
                  <c:v>0.3750000000000005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8D-4115-9A5B-06E54F8FF1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752896"/>
        <c:axId val="112758784"/>
      </c:barChart>
      <c:catAx>
        <c:axId val="11275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2758784"/>
        <c:crosses val="autoZero"/>
        <c:auto val="0"/>
        <c:lblAlgn val="ctr"/>
        <c:lblOffset val="100"/>
        <c:noMultiLvlLbl val="0"/>
      </c:catAx>
      <c:valAx>
        <c:axId val="1127587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27528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Выпускники Мираса слабее других</c:v>
                </c:pt>
                <c:pt idx="1">
                  <c:v>Специалисты одного уровня</c:v>
                </c:pt>
                <c:pt idx="2">
                  <c:v>Выпускники Мираса более подготовленны профессионально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1-4206-8725-C616ED668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2532-B3C9-4878-B1AC-1E624D142372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40490-863C-4E9D-854D-08A7D8AC3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40490-863C-4E9D-854D-08A7D8AC32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40490-863C-4E9D-854D-08A7D8AC328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40490-863C-4E9D-854D-08A7D8AC328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1.gstatic.com/images?q=tbn:ANd9GcTpzX5kddKpM4B9p8mrTXRgd9A9BFRp6G-pJNJCNMJNXbOMdIK1I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6644" y="0"/>
            <a:ext cx="1857356" cy="421484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929618" cy="4237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опроса работодателей, проведенного в целях независимой оценки качества образовательных услуг Университета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 </a:t>
            </a:r>
            <a:b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Каменских Н.Д., аудитор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14612" y="357166"/>
            <a:ext cx="3786214" cy="778098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Университет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Мирас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41662" t="-3623" r="40670" b="38402"/>
          <a:stretch>
            <a:fillRect/>
          </a:stretch>
        </p:blipFill>
        <p:spPr bwMode="auto">
          <a:xfrm>
            <a:off x="571472" y="428604"/>
            <a:ext cx="1688981" cy="10783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1357290" y="214290"/>
            <a:ext cx="6357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количество выпускников университета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принято Вами на работу?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1" y="928670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Содержимое 3"/>
          <p:cNvGraphicFramePr>
            <a:graphicFrameLocks noGrp="1"/>
          </p:cNvGraphicFramePr>
          <p:nvPr/>
        </p:nvGraphicFramePr>
        <p:xfrm>
          <a:off x="571472" y="1142984"/>
          <a:ext cx="8240741" cy="499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Worksheet" r:id="rId3" imgW="7477010" imgH="4581630" progId="Excel.Sheet.8">
                  <p:embed/>
                </p:oleObj>
              </mc:Choice>
              <mc:Fallback>
                <p:oleObj name="Worksheet" r:id="rId3" imgW="7477010" imgH="458163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142984"/>
                        <a:ext cx="8240741" cy="4995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8662" y="214290"/>
            <a:ext cx="7858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из нижеследующих методов использует Ваша организация для приема на работу профессиональных работников?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96" y="214290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Поддерживаете ли Вы стратегию дуального обучения? Возможно ли разработать совместно с университетом программу подготовки практикантов на базе Вашего предприятия?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1" y="1357298"/>
          <a:ext cx="864399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6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44" y="21429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Оцените качество, полноту и актуальность информации об Университете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его деятельности, размещенной на официальном сайте вуза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000108"/>
          <a:ext cx="871543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77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44" y="21429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Соответствует ли уровень подготовки выпускников университета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современным требованиям рынка труда?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928670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44" y="214290"/>
            <a:ext cx="885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Оцените качество подготовки кадров университетом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642918"/>
          <a:ext cx="864399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64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44" y="21429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Желаете ли Вы развивать деловые связи и сотрудничать с университетом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 каким направлениям?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000108"/>
          <a:ext cx="857256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44" y="21429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Оцените качество подготовки выпускников университета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сравнении с выпускниками других вузов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928670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и пожелания работодателей</a:t>
            </a:r>
            <a:r>
              <a:rPr lang="ru-RU" sz="20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	</a:t>
            </a:r>
            <a:br>
              <a:rPr lang="ru-RU" sz="16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714356"/>
          <a:ext cx="8715436" cy="5987854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6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Юриспруденция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Пожелание дальнейшего профессионального роста и подготовки грамотных специалистов.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Акцентировать внимание на подготовку специалистов к работе с конфликтными ситуациями и формирование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стрессоустойчивости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Обратить внимание на преемственность знаний.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ФКиС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изучении спец.дисциплин обратить внимание на формирование практических навыков по планированию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учебной документации.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 разработать систему мотивации обучающихся для занятий физической культуры и усилить игровую направленность проведения занятий. 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Учет и аудит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Настоящая действительность требует от бухгалтеров компетентности в вопросах экономики, менеджмента и финансов.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Дефектология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 внедрить в программу подготовки студентов метод В.Воронковой.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Менеджмент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Выражаем благодарность за качественную подготовку молодых специалистов, готовы и впредь принимать на работу выпускников университета.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Проект решения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1000108"/>
            <a:ext cx="8472518" cy="550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3" indent="11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>
                <a:tab pos="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Информацию о результатах социологического опроса работодателей на предмет удовлетворенности качеством подготовки выпускников принять к сведению.</a:t>
            </a:r>
          </a:p>
          <a:p>
            <a:pPr marL="342900" lvl="3" indent="11113" algn="just">
              <a:spcBef>
                <a:spcPct val="20000"/>
              </a:spcBef>
              <a:buFont typeface="Arial" pitchFamily="34" charset="0"/>
              <a:buAutoNum type="arabicPeriod"/>
              <a:tabLst>
                <a:tab pos="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Обеспечить проведение на системной основе социологического исследования в разрезе образовательных программ всех уровней, с масштабным охватом работодателей.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Ответственные: Проректор по учебной и учебно-методической работе, менеджера ОП. Сроки: ежемесячно.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3" indent="11113" algn="just">
              <a:spcBef>
                <a:spcPct val="20000"/>
              </a:spcBef>
              <a:buFont typeface="Arial" pitchFamily="34" charset="0"/>
              <a:buAutoNum type="arabicPeriod"/>
              <a:tabLst>
                <a:tab pos="0" algn="l"/>
              </a:tabLst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Сектору педагогики и психологии, дефектологии, педагогики и методики начального обучения, информатики рассмотреть рекомендацию работодателя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Дуйсенбиева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А.Ж.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ввести метод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В.Воронковой в элективный курс ОП «Дефектология».</a:t>
            </a:r>
          </a:p>
          <a:p>
            <a:pPr marL="342900" lvl="3" indent="11113" algn="just">
              <a:spcBef>
                <a:spcPct val="20000"/>
              </a:spcBef>
              <a:buFont typeface="Arial" pitchFamily="34" charset="0"/>
              <a:buAutoNum type="arabicPeriod"/>
              <a:tabLst>
                <a:tab pos="0" algn="l"/>
              </a:tabLst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Менеджерам секторов запланировать мероприятия с ключевыми работодателями в рамках совершенствования и реализации образовательных программ (формирование компетенций, результатов обучения, состава учебных компонентов и т.д.).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3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0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3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>
                <a:tab pos="0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3" indent="450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3" indent="450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000528" cy="18573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Цель и </a:t>
            </a:r>
            <a:r>
              <a:rPr lang="ru-RU" sz="320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адачи </a:t>
            </a:r>
            <a:br>
              <a:rPr lang="ru-RU" sz="32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социологического опроса </a:t>
            </a:r>
            <a:endParaRPr lang="ru-RU" sz="3200" b="1" dirty="0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496"/>
            <a:ext cx="8291264" cy="3857652"/>
          </a:xfrm>
        </p:spPr>
        <p:txBody>
          <a:bodyPr>
            <a:normAutofit fontScale="55000" lnSpcReduction="20000"/>
          </a:bodyPr>
          <a:lstStyle/>
          <a:p>
            <a:pPr marL="0" lvl="3" indent="1079500" algn="just">
              <a:buNone/>
              <a:tabLst>
                <a:tab pos="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811213" algn="just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Изучение мнения работодателей и оценка их удовлетворённости качеством подготовки выпускников университета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lvl="3" indent="811213" algn="just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3" indent="530225" algn="just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Анализ степени удовлетворенности внешних потребителей (работодателей) качеством подготовки специалистов.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lvl="3" indent="530225" algn="just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Анализ качества образовательного уровня выпускников университета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lvl="3" indent="530225" algn="just">
              <a:lnSpc>
                <a:spcPct val="12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Выработка действий, направленных на улучшение качества подготовки специалистов.</a:t>
            </a:r>
          </a:p>
          <a:p>
            <a:pPr marL="342900" lvl="3" indent="-342900" algn="just">
              <a:buAutoNum type="arabicPeriod"/>
              <a:tabLst>
                <a:tab pos="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3" indent="-342900" algn="just">
              <a:buAutoNum type="arabicPeriod"/>
              <a:tabLst>
                <a:tab pos="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info-free.ru/wp-content/uploads/2016/04/d55626fff17fde8cf6a539604b04e4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7166"/>
            <a:ext cx="4500594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5113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 анкетирования: </a:t>
            </a:r>
          </a:p>
          <a:p>
            <a:pPr lvl="0" algn="just" defTabSz="265113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9-12 ноября 2021 года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ratria.ru/download/fratria___________.817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11" y="548680"/>
            <a:ext cx="2673389" cy="19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929354" cy="5714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Объект исследования </a:t>
            </a:r>
            <a:endParaRPr lang="ru-RU" sz="3000" b="1" dirty="0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5113">
              <a:spcBef>
                <a:spcPct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Руководители отделов, филиалов, </a:t>
            </a:r>
          </a:p>
          <a:p>
            <a:pPr lvl="0" algn="just" defTabSz="265113">
              <a:spcBef>
                <a:spcPct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предприятий (организаций), города Шымкент и Туркестанской области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5113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Индивидуальный анкетный опрос.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6" descr="http://ptzgovorit.ru/sites/default/files/original_nodes/vopros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1" y="4071942"/>
            <a:ext cx="2483409" cy="19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000240"/>
            <a:ext cx="585791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Метод исследования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2928934"/>
            <a:ext cx="585791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Вид анкетирования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318570"/>
            <a:ext cx="7000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5113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Выборочный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(опрашивается определенная группа руководителей);</a:t>
            </a:r>
          </a:p>
          <a:p>
            <a:pPr lvl="0" algn="just" defTabSz="265113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Именной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 бланк анкеты вписываются личные данные: ФИО, должность, тел.,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pPr lvl="0" algn="just" defTabSz="265113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i="1" dirty="0" smtClean="0"/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Зочный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бланки раздаются заранее, заполнить их можно в любое время в течение отведенного срока).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Социологический опрос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500726"/>
          </a:xfrm>
        </p:spPr>
        <p:txBody>
          <a:bodyPr>
            <a:normAutofit lnSpcReduction="10000"/>
          </a:bodyPr>
          <a:lstStyle/>
          <a:p>
            <a:pPr marL="342900" lvl="3" indent="11113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Отбор респондентов осуществлялся методом кластерной выборки. Количество респондентов, принявших участие в исследовании, составило 24 чел., из них:</a:t>
            </a:r>
          </a:p>
          <a:p>
            <a:pPr marL="342900" lvl="3" indent="11113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Директоров школ, учебных заведений – 9 человек</a:t>
            </a:r>
          </a:p>
          <a:p>
            <a:pPr marL="342900" lvl="3" indent="11113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Завучей школ – 2 человека</a:t>
            </a:r>
          </a:p>
          <a:p>
            <a:pPr marL="342900" lvl="3" indent="11113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Руководителей МО – 1 человек</a:t>
            </a:r>
          </a:p>
          <a:p>
            <a:pPr marL="342900" lvl="3" indent="11113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Директоров компаний, ТОО, АО – 6 человек</a:t>
            </a:r>
          </a:p>
          <a:p>
            <a:pPr marL="342900" lvl="3" indent="11113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Руководителей отделов, кафедр – 3 человека</a:t>
            </a:r>
          </a:p>
          <a:p>
            <a:pPr marL="342900" lvl="3" indent="11113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Главных бухгалтеров – 2 человека</a:t>
            </a:r>
          </a:p>
          <a:p>
            <a:pPr marL="342900" lvl="3" indent="11113" algn="just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Адвакатов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1 человек</a:t>
            </a:r>
          </a:p>
          <a:p>
            <a:pPr marL="342900" lvl="3" indent="-342900" algn="just">
              <a:buNone/>
              <a:tabLst>
                <a:tab pos="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3" indent="-34290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25 анкет, из которых 2 анкеты </a:t>
            </a:r>
          </a:p>
          <a:p>
            <a:pPr marL="342900" lvl="3" indent="-342900" algn="just"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одного респондента, по разным ОП.</a:t>
            </a:r>
          </a:p>
          <a:p>
            <a:pPr marL="285750" lvl="3" indent="-285750" algn="just">
              <a:buFontTx/>
              <a:buChar char="-"/>
              <a:tabLst>
                <a:tab pos="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3" indent="-342900" algn="just">
              <a:buAutoNum type="arabicPeriod"/>
              <a:tabLst>
                <a:tab pos="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3" indent="0" algn="just">
              <a:buNone/>
              <a:tabLst>
                <a:tab pos="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3" indent="450850" algn="just">
              <a:buNone/>
              <a:tabLst>
                <a:tab pos="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3" indent="450850" algn="just">
              <a:buNone/>
              <a:tabLst>
                <a:tab pos="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3.gstatic.com/images?q=tbn:ANd9GcRxNeou7RUSLecL0Ad11Q29QBd2rP1BvHrEi8t59LVQsA51m5l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286256"/>
            <a:ext cx="30718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4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Содержимое 3"/>
          <p:cNvGraphicFramePr>
            <a:graphicFrameLocks noGrp="1"/>
          </p:cNvGraphicFramePr>
          <p:nvPr/>
        </p:nvGraphicFramePr>
        <p:xfrm>
          <a:off x="0" y="857250"/>
          <a:ext cx="91440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Worksheet" r:id="rId4" imgW="8848745" imgH="7048620" progId="Excel.Sheet.8">
                  <p:embed/>
                </p:oleObj>
              </mc:Choice>
              <mc:Fallback>
                <p:oleObj name="Worksheet" r:id="rId4" imgW="8848745" imgH="704862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144000" cy="600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Распределение массива анкет по ОП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2902585" algn="l"/>
                        </a:tabLs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Сфера</a:t>
                      </a:r>
                      <a:r>
                        <a:rPr lang="en-US" sz="18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Респондент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ЮКУ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им.М.Ауезова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Образовательная, педагогическая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И.о.зав.кафедрой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"Ветеринарная медицина"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Тулеметова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С.Е.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статистики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Ордабасинского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Образовательная, педагогическая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отдела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Шайзидинова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М.А.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ТОО "Шымкент -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Бизнес и управление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Гл.бухгалтер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Сабит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А.Ж.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ТОО ПФ "Резонанс"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Бизнес и управление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Калжанова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А.С.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ТОО "Сад-ай </a:t>
                      </a:r>
                      <a:r>
                        <a:rPr lang="kk-KZ" sz="1400">
                          <a:latin typeface="Times New Roman" pitchFamily="18" charset="0"/>
                          <a:cs typeface="Times New Roman" pitchFamily="18" charset="0"/>
                        </a:rPr>
                        <a:t>Құ</a:t>
                      </a: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рылыс</a:t>
                      </a:r>
                      <a:r>
                        <a:rPr lang="kk-KZ" sz="140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Бизнес и управление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Директор филиала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Салиев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С.А.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 pitchFamily="18" charset="0"/>
                          <a:cs typeface="Times New Roman" pitchFamily="18" charset="0"/>
                        </a:rPr>
                        <a:t>ТОО "Жаңа Құрылыс"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Бизнес и управление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Бокушева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ТОО "Бал Текстиль"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Бизнес и управление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Исполнительный директор Дурру О.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ТОО "Бахыт"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Бизнес и управление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Байгушев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Е.Н.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ТОО "</a:t>
                      </a: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ERNUR press</a:t>
                      </a: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Бизнес и управление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Директор Бектурганов Е.А.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Общая средняя школа № 56 им.С.Кубеева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Образовательная, педагогическая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Бекзатова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Э.К.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Общая средняя школа № 17 им.Лермонтова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Образовательная, педагогическая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МО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Кенжебаев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Ж.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Общая средняя школа № 17 им.Лермонтова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Образовательная, педагогическая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Искакова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С.А.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1" y="0"/>
          <a:ext cx="9144000" cy="7090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2902585" algn="l"/>
                        </a:tabLs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Сфера</a:t>
                      </a:r>
                      <a:r>
                        <a:rPr lang="en-US" sz="18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Респондент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Общая средняя школа № 18 им.Ш.Уалиханова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Завуч по учебной работе Тайтелиева С.Ж.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Шардаринский районный спортивный клуб по единоборствам и силовым видам спорта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Директор Турманов Б.А.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Филиал по г.Шымкент ГК Правительство для граждан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Зам.руководителя ЦОН Аль-Фарабийского района Шекербекова Л.К.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Адвокат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Адвокат Арутюнян Э.А.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АО "СК Сентрас Иншуранс"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Директор филиала Арысов Б.М.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Общая средняя школа № 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Директор Курманбекова К.Ж.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Школа-гимназия № 26 им.Жамбыла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Директор Кайкелова Г.Ж.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Высший педагогический колледж Shymkent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Директор Ибрагимова Г.Ж.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118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Общая средняя школа № 39 им.М.Жумабаева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Завуч по воспитательной работе Мельдеханова К.Д.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Школа-гимназия № 1 им.А.С.Пушкина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Директор Абилдаева Г.С.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Гимназия "Торжан"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Директор Уркумбаева Р.В.(2)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484">
                <a:tc>
                  <a:txBody>
                    <a:bodyPr/>
                    <a:lstStyle/>
                    <a:p>
                      <a:pPr marL="215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КГУ Вспомогательная школа-интернат УО г.Шымкент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Образовательная, педагогическая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Директор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Дуйсенбиев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А.Ж.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3" y="332656"/>
            <a:ext cx="7234350" cy="59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Words>915</Words>
  <Application>Microsoft Office PowerPoint</Application>
  <PresentationFormat>Экран (4:3)</PresentationFormat>
  <Paragraphs>214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Тема Office</vt:lpstr>
      <vt:lpstr>Открытая</vt:lpstr>
      <vt:lpstr>Worksheet</vt:lpstr>
      <vt:lpstr>   «О результатах опроса работодателей, проведенного в целях независимой оценки качества образовательных услуг Университета»   Докладчик  Каменских Н.Д., аудитор </vt:lpstr>
      <vt:lpstr>Цель и задачи   социологического опроса </vt:lpstr>
      <vt:lpstr>Объект исследования </vt:lpstr>
      <vt:lpstr>Социологический опрос</vt:lpstr>
      <vt:lpstr>Распределение массива анкет по 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Рекомендации и пожелания работодателей    </vt:lpstr>
      <vt:lpstr>Проект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 2</cp:lastModifiedBy>
  <cp:revision>417</cp:revision>
  <cp:lastPrinted>2013-10-23T08:21:05Z</cp:lastPrinted>
  <dcterms:modified xsi:type="dcterms:W3CDTF">2022-04-05T03:56:16Z</dcterms:modified>
</cp:coreProperties>
</file>